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Slab"/>
      <p:regular r:id="rId24"/>
      <p:bold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3199e5279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3199e5279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More highly ambitious prototypes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3199e5279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3199e5279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more simple prototype is one that inspired our future design, the phone call being the main goal and the consideration of time made this prototype more useful. The above design was merged with some other prototypes with a script page as is seen in of Hi-Fi prototype.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83199e5279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3199e5279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Yash:</a:t>
            </a:r>
            <a:endParaRPr b="1" sz="1400"/>
          </a:p>
          <a:p>
            <a:pPr indent="0" lvl="0" marL="0" rtl="0" algn="l">
              <a:spcBef>
                <a:spcPts val="0"/>
              </a:spcBef>
              <a:spcAft>
                <a:spcPts val="0"/>
              </a:spcAft>
              <a:buNone/>
            </a:pPr>
            <a:r>
              <a:t/>
            </a:r>
            <a:endParaRPr b="1"/>
          </a:p>
          <a:p>
            <a:pPr indent="0" lvl="0" marL="0" rtl="0" algn="l">
              <a:spcBef>
                <a:spcPts val="0"/>
              </a:spcBef>
              <a:spcAft>
                <a:spcPts val="0"/>
              </a:spcAft>
              <a:buNone/>
            </a:pPr>
            <a:r>
              <a:rPr b="1" lang="en-GB"/>
              <a:t>Ideas:</a:t>
            </a:r>
            <a:endParaRPr b="1"/>
          </a:p>
          <a:p>
            <a:pPr indent="0" lvl="0" marL="0" rtl="0" algn="l">
              <a:spcBef>
                <a:spcPts val="0"/>
              </a:spcBef>
              <a:spcAft>
                <a:spcPts val="0"/>
              </a:spcAft>
              <a:buNone/>
            </a:pPr>
            <a:r>
              <a:rPr lang="en-GB"/>
              <a:t>Learning from our Lo-Fi Prototypes, our Hi-Fi prototype kept it minimal and functional — taking into account what the key customers mostly needed and the timeframe we had to work on the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only two screens/scenes that the user can navigate to.</a:t>
            </a:r>
            <a:endParaRPr/>
          </a:p>
          <a:p>
            <a:pPr indent="0" lvl="0" marL="0" rtl="0" algn="l">
              <a:spcBef>
                <a:spcPts val="0"/>
              </a:spcBef>
              <a:spcAft>
                <a:spcPts val="0"/>
              </a:spcAft>
              <a:buNone/>
            </a:pPr>
            <a:r>
              <a:rPr lang="en-GB"/>
              <a:t>The main screen is based off of what the customer/user would actually see in real life when making a call. The second screen is essentially a page of 911 scripts where the user (children) can train/learn what to say during a 911 call.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Feedback:</a:t>
            </a:r>
            <a:endParaRPr b="1"/>
          </a:p>
          <a:p>
            <a:pPr indent="0" lvl="0" marL="0" rtl="0" algn="l">
              <a:spcBef>
                <a:spcPts val="0"/>
              </a:spcBef>
              <a:spcAft>
                <a:spcPts val="0"/>
              </a:spcAft>
              <a:buNone/>
            </a:pPr>
            <a:r>
              <a:rPr lang="en-GB"/>
              <a:t>Reviewing the prototype, important feedback was received to better reinforce learning through the use of Sparky (the international symbol for Fire Education) this helps to keep messaging consistent. As well, touch tones when dialing a number can better engage children when using the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keep the project more simple and functional, it was discussed that there is no need to have outside notifications from the app as this could be annoying. And to assume that the children using the app is supervised by a fire educator or a guardian.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Lastly, one of the most time saving solution that occured from our check-in was that the call was just a simulation. It didn’t need to be a real call.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Design LInks:</a:t>
            </a:r>
            <a:endParaRPr b="1"/>
          </a:p>
          <a:p>
            <a:pPr indent="0" lvl="0" marL="0" rtl="0" algn="l">
              <a:spcBef>
                <a:spcPts val="0"/>
              </a:spcBef>
              <a:spcAft>
                <a:spcPts val="0"/>
              </a:spcAft>
              <a:buNone/>
            </a:pPr>
            <a:r>
              <a:rPr lang="en-GB"/>
              <a:t>The hi-fi prototype expands on our lo-fi prototypes’ goal of learnability, usability and desirability. As well, the bottom nav bar uses the enclosing principle to present the connected functionality. As well, the titles and intended icons help with signifiers and affordance. As well, the illusion of the call embraces the “Wizard of Oz” experiment as the call is mediated by another person to create the illusion of a real call. The app is Low Threshold, Low ceiling with simple navigation and functionality.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3199e5279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3199e5279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Avery</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Our App is built using React Native and written in TypeScript. React Native lets you build mobile apps using only JavaScript/TypeScript using React. It doesn’t build a mobile web app but a real mobile app that is the same as something built regularly for iOS or Android. We used TypeScript due to it allowing </a:t>
            </a:r>
            <a:r>
              <a:rPr lang="en-GB"/>
              <a:t>typing</a:t>
            </a:r>
            <a:r>
              <a:rPr lang="en-GB"/>
              <a:t> of variables unlike JavaScript which helps it to be more maintainable when transfering development.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React Native allows you to test in the browser, in an emulator or iOS Simulator and directly on your phone. As we did not have a mac to test the app on an iOS simulator, being able to run it live on an iOS phone was extremely useful.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3199e5279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3199e5279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chemeClr val="dk1"/>
                </a:solidFill>
                <a:latin typeface="Roboto"/>
                <a:ea typeface="Roboto"/>
                <a:cs typeface="Roboto"/>
                <a:sym typeface="Roboto"/>
              </a:rPr>
              <a:t>Avery</a:t>
            </a:r>
            <a:endParaRPr b="1"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GB" sz="1800">
                <a:solidFill>
                  <a:schemeClr val="dk1"/>
                </a:solidFill>
                <a:latin typeface="Roboto"/>
                <a:ea typeface="Roboto"/>
                <a:cs typeface="Roboto"/>
                <a:sym typeface="Roboto"/>
              </a:rPr>
              <a:t>Now we will do our Solution Demo. </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GB" sz="1200">
                <a:solidFill>
                  <a:schemeClr val="dk1"/>
                </a:solidFill>
                <a:latin typeface="Roboto"/>
                <a:ea typeface="Roboto"/>
                <a:cs typeface="Roboto"/>
                <a:sym typeface="Roboto"/>
              </a:rPr>
              <a:t>Here is our app running on an android emulator, we also have gotten our app up and running on real android and apple phones as well. </a:t>
            </a:r>
            <a:endParaRPr sz="12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GB" sz="1200">
                <a:solidFill>
                  <a:schemeClr val="dk1"/>
                </a:solidFill>
                <a:latin typeface="Roboto"/>
                <a:ea typeface="Roboto"/>
                <a:cs typeface="Roboto"/>
                <a:sym typeface="Roboto"/>
              </a:rPr>
              <a:t>This is the main call screen that the child would be presented with when they open up the app. The main call screen is similar to the lofi prototype that we showed that inspired our hifi design and is our hifi design with the tip box at the top and the nav bar at the bottom completed. The phone call screen is the completion of the ‘Interface for a call’ task from our USM/MVP. The bottom nav bar uses enclosing to show the connected buttons for navigation and the icons signify this call screen as well as the script screen and afford clicking. The slight highlight is also a signifier for which screen is currently selected and helps show the state of the system to the user.</a:t>
            </a:r>
            <a:endParaRPr sz="12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GB" sz="1200">
                <a:solidFill>
                  <a:schemeClr val="dk1"/>
                </a:solidFill>
                <a:latin typeface="Roboto"/>
                <a:ea typeface="Roboto"/>
                <a:cs typeface="Roboto"/>
                <a:sym typeface="Roboto"/>
              </a:rPr>
              <a:t>The call screen allows the user to type in any number but after 3 numbers are pressed, the fourth number alerts them that it is too long. This constrains the child to just 3 numbers. </a:t>
            </a:r>
            <a:endParaRPr sz="12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GB" sz="1200">
                <a:solidFill>
                  <a:schemeClr val="dk1"/>
                </a:solidFill>
                <a:latin typeface="Roboto"/>
                <a:ea typeface="Roboto"/>
                <a:cs typeface="Roboto"/>
                <a:sym typeface="Roboto"/>
              </a:rPr>
              <a:t>Each number provides dial tone frequencies that you would hear when using making a call on your </a:t>
            </a:r>
            <a:r>
              <a:rPr lang="en-GB" sz="1200">
                <a:solidFill>
                  <a:schemeClr val="dk1"/>
                </a:solidFill>
                <a:latin typeface="Roboto"/>
                <a:ea typeface="Roboto"/>
                <a:cs typeface="Roboto"/>
                <a:sym typeface="Roboto"/>
              </a:rPr>
              <a:t>cell phone</a:t>
            </a:r>
            <a:r>
              <a:rPr lang="en-GB"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GB" sz="1200">
                <a:solidFill>
                  <a:schemeClr val="dk1"/>
                </a:solidFill>
                <a:latin typeface="Roboto"/>
                <a:ea typeface="Roboto"/>
                <a:cs typeface="Roboto"/>
                <a:sym typeface="Roboto"/>
              </a:rPr>
              <a:t>When 911 is entered and the call button is pressed, the call is completed and the child is walked through the phone call. This is where a </a:t>
            </a:r>
            <a:r>
              <a:rPr lang="en-GB" sz="1200">
                <a:solidFill>
                  <a:schemeClr val="dk1"/>
                </a:solidFill>
                <a:latin typeface="Roboto"/>
                <a:ea typeface="Roboto"/>
                <a:cs typeface="Roboto"/>
                <a:sym typeface="Roboto"/>
              </a:rPr>
              <a:t>firefighter</a:t>
            </a:r>
            <a:r>
              <a:rPr lang="en-GB" sz="1200">
                <a:solidFill>
                  <a:schemeClr val="dk1"/>
                </a:solidFill>
                <a:latin typeface="Roboto"/>
                <a:ea typeface="Roboto"/>
                <a:cs typeface="Roboto"/>
                <a:sym typeface="Roboto"/>
              </a:rPr>
              <a:t> or parent would help the child with reading and answering. The next and previous button again afford clicking and the arrow icons signify the direction as well. These tips and reinforcement messages maintain consistency with the feedback sound and the images used. The app maintains its low threshold low ceiling that was shown in the hi fi design.</a:t>
            </a:r>
            <a:endParaRPr sz="12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GB" sz="1200">
                <a:solidFill>
                  <a:schemeClr val="dk1"/>
                </a:solidFill>
                <a:latin typeface="Roboto"/>
                <a:ea typeface="Roboto"/>
                <a:cs typeface="Roboto"/>
                <a:sym typeface="Roboto"/>
              </a:rPr>
              <a:t>On the script screen we have the various questions that may be asked. In addition to this we also have similarity and symmetry with the display of other emergencies as headings and additional questions as extra prompts.</a:t>
            </a:r>
            <a:endParaRPr sz="12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GB" sz="1200">
                <a:solidFill>
                  <a:schemeClr val="dk1"/>
                </a:solidFill>
                <a:latin typeface="Roboto"/>
                <a:ea typeface="Roboto"/>
                <a:cs typeface="Roboto"/>
                <a:sym typeface="Roboto"/>
              </a:rPr>
              <a:t>T</a:t>
            </a:r>
            <a:endParaRPr sz="1200">
              <a:solidFill>
                <a:schemeClr val="dk1"/>
              </a:solidFill>
              <a:latin typeface="Roboto"/>
              <a:ea typeface="Roboto"/>
              <a:cs typeface="Roboto"/>
              <a:sym typeface="Roboto"/>
            </a:endParaRPr>
          </a:p>
          <a:p>
            <a:pPr indent="-342900" lvl="0" marL="457200" rtl="0" algn="l">
              <a:lnSpc>
                <a:spcPct val="115000"/>
              </a:lnSpc>
              <a:spcBef>
                <a:spcPts val="160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Do a high-level overview of your solution, including screenshots of key experiences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Demo your solution</a:t>
            </a:r>
            <a:endParaRPr sz="18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GB" sz="1400">
                <a:solidFill>
                  <a:schemeClr val="dk1"/>
                </a:solidFill>
                <a:latin typeface="Roboto"/>
                <a:ea typeface="Roboto"/>
                <a:cs typeface="Roboto"/>
                <a:sym typeface="Roboto"/>
              </a:rPr>
              <a:t>Discuss links to lo/hi-fidelity prototypes</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GB" sz="1400">
                <a:solidFill>
                  <a:schemeClr val="dk1"/>
                </a:solidFill>
                <a:latin typeface="Roboto"/>
                <a:ea typeface="Roboto"/>
                <a:cs typeface="Roboto"/>
                <a:sym typeface="Roboto"/>
              </a:rPr>
              <a:t>Discuss experiences as they relate to your team’s USM/MVP</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GB" sz="1400">
                <a:solidFill>
                  <a:schemeClr val="dk1"/>
                </a:solidFill>
                <a:latin typeface="Roboto"/>
                <a:ea typeface="Roboto"/>
                <a:cs typeface="Roboto"/>
                <a:sym typeface="Roboto"/>
              </a:rPr>
              <a:t>Again, ensure you link your design ideas back to a minimum of three topics discussed in class relating to people centered design (affordances, gestalt, constraints, etc.)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3199e5279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3199e5279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Renz</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GB"/>
              <a:t>For future work, we came up with different ideas </a:t>
            </a:r>
            <a:r>
              <a:rPr lang="en-GB"/>
              <a:t>that we couldn’t complete within the time we had or that need some discussion before they are done such as saving user info or updating the sounds we use for feedback. General updates could be made, such as the update of sounds and navigation to improve the overall experience based on feedback in user testing. As well, we want to allow user info to be saved such as the address, their phone number and other helpful tips that could be used to enhance the training simulation.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3199e527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3199e527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Yash</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Our GitHub is all up to date, all files, readme info and functionality is finished. Our deliverables are separated out into folders and we created a readme and installation file for our app as well as additional resources to help with using it. Folder structure was updated as well.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3199e527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3199e527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Avery #1</a:t>
            </a:r>
            <a:endParaRPr b="1"/>
          </a:p>
          <a:p>
            <a:pPr indent="0" lvl="0" marL="0" rtl="0" algn="l">
              <a:spcBef>
                <a:spcPts val="0"/>
              </a:spcBef>
              <a:spcAft>
                <a:spcPts val="0"/>
              </a:spcAft>
              <a:buNone/>
            </a:pPr>
            <a:r>
              <a:rPr lang="en-GB"/>
              <a:t>Renz  #2</a:t>
            </a:r>
            <a:endParaRPr/>
          </a:p>
          <a:p>
            <a:pPr indent="0" lvl="0" marL="0" rtl="0" algn="l">
              <a:spcBef>
                <a:spcPts val="0"/>
              </a:spcBef>
              <a:spcAft>
                <a:spcPts val="0"/>
              </a:spcAft>
              <a:buNone/>
            </a:pPr>
            <a:r>
              <a:rPr lang="en-GB"/>
              <a:t>Yash  #3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3199e527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3199e527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for the great semester and project, it was a valuable experience and we hope you enjoyed.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3199e527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3199e527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Renz</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Yash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3199e5279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3199e5279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Renz</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Our problem definition is:</a:t>
            </a:r>
            <a:endParaRPr b="1"/>
          </a:p>
          <a:p>
            <a:pPr indent="0" lvl="0" marL="0" rtl="0" algn="l">
              <a:spcBef>
                <a:spcPts val="0"/>
              </a:spcBef>
              <a:spcAft>
                <a:spcPts val="0"/>
              </a:spcAft>
              <a:buNone/>
            </a:pPr>
            <a:r>
              <a:rPr lang="en-GB"/>
              <a:t>Fire and Protective Services’ children education program uses touch tone phones that kids no longer know how to use, this hinders 911 call demonstrations. Information to parents is going home in letter format which is not as effective as desired. </a:t>
            </a:r>
            <a:endParaRPr/>
          </a:p>
          <a:p>
            <a:pPr indent="0" lvl="0" marL="0" rtl="0" algn="l">
              <a:spcBef>
                <a:spcPts val="0"/>
              </a:spcBef>
              <a:spcAft>
                <a:spcPts val="0"/>
              </a:spcAft>
              <a:buNone/>
            </a:pPr>
            <a:r>
              <a:rPr b="1" lang="en-GB"/>
              <a:t>Rationale:</a:t>
            </a:r>
            <a:endParaRPr b="1"/>
          </a:p>
          <a:p>
            <a:pPr indent="0" lvl="0" marL="0" rtl="0" algn="l">
              <a:spcBef>
                <a:spcPts val="0"/>
              </a:spcBef>
              <a:spcAft>
                <a:spcPts val="0"/>
              </a:spcAft>
              <a:buNone/>
            </a:pPr>
            <a:r>
              <a:rPr lang="en-GB"/>
              <a:t>We created this problem definition based off of information from Candace’s initial presentation as well as through our first deliverable. </a:t>
            </a:r>
            <a:r>
              <a:rPr lang="en-GB"/>
              <a:t>The </a:t>
            </a:r>
            <a:r>
              <a:rPr lang="en-GB"/>
              <a:t>general presentation introduced us to the idea and the overall problem. Our notes when we came together identified that the main problem/need is a new phone system. </a:t>
            </a:r>
            <a:endParaRPr/>
          </a:p>
          <a:p>
            <a:pPr indent="0" lvl="0" marL="0" rtl="0" algn="l">
              <a:spcBef>
                <a:spcPts val="0"/>
              </a:spcBef>
              <a:spcAft>
                <a:spcPts val="0"/>
              </a:spcAft>
              <a:buNone/>
            </a:pPr>
            <a:r>
              <a:rPr lang="en-GB"/>
              <a:t>We then used empathy maps and an affinity diagram to understand the problem better and identify what we understood to be the focus and the needs of each group involved. </a:t>
            </a:r>
            <a:endParaRPr/>
          </a:p>
          <a:p>
            <a:pPr indent="0" lvl="0" marL="0" rtl="0" algn="l">
              <a:spcBef>
                <a:spcPts val="0"/>
              </a:spcBef>
              <a:spcAft>
                <a:spcPts val="0"/>
              </a:spcAft>
              <a:buNone/>
            </a:pPr>
            <a:r>
              <a:rPr lang="en-GB"/>
              <a:t>Finally, the first deliverable allowed us to ask more specific questions and improve our understanding and generate an improved problem definition.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3199e5279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3199e5279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Avery</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Our Affinity Diagram, shown on the slide provides some insight into our initial ideas. </a:t>
            </a:r>
            <a:endParaRPr/>
          </a:p>
          <a:p>
            <a:pPr indent="0" lvl="0" marL="0" rtl="0" algn="l">
              <a:spcBef>
                <a:spcPts val="0"/>
              </a:spcBef>
              <a:spcAft>
                <a:spcPts val="0"/>
              </a:spcAft>
              <a:buNone/>
            </a:pPr>
            <a:r>
              <a:rPr lang="en-GB"/>
              <a:t>The Application Design tab generated ideas for how to make the app usable for children and familiar to the regular to phone app they are used to. As well, accessibility was identified in development as both Apple and Android phones had to be supported. </a:t>
            </a:r>
            <a:endParaRPr/>
          </a:p>
          <a:p>
            <a:pPr indent="0" lvl="0" marL="0" rtl="0" algn="l">
              <a:spcBef>
                <a:spcPts val="0"/>
              </a:spcBef>
              <a:spcAft>
                <a:spcPts val="0"/>
              </a:spcAft>
              <a:buNone/>
            </a:pPr>
            <a:r>
              <a:rPr lang="en-GB"/>
              <a:t>The Phone Development and design page identified problems to consider when designing an app accessible on all devices and additional design features for children.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83199e5279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3199e5279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Yash</a:t>
            </a:r>
            <a:endParaRPr b="1" sz="1400"/>
          </a:p>
          <a:p>
            <a:pPr indent="0" lvl="0" marL="0" rtl="0" algn="l">
              <a:spcBef>
                <a:spcPts val="0"/>
              </a:spcBef>
              <a:spcAft>
                <a:spcPts val="0"/>
              </a:spcAft>
              <a:buNone/>
            </a:pPr>
            <a:r>
              <a:t/>
            </a:r>
            <a:endParaRPr b="1"/>
          </a:p>
          <a:p>
            <a:pPr indent="0" lvl="0" marL="0" rtl="0" algn="l">
              <a:spcBef>
                <a:spcPts val="0"/>
              </a:spcBef>
              <a:spcAft>
                <a:spcPts val="0"/>
              </a:spcAft>
              <a:buNone/>
            </a:pPr>
            <a:r>
              <a:rPr lang="en-GB"/>
              <a:t>Our Empathy Maps allowed more insight into the problem as well as the users affected by the problem. Fire Safety &amp; protective Services wanted to modernize the activity and thought there should be a better way. This empathy map allowed us to understand the need for a solution and the impact that fire education has as well as the struggle with kids using the phone. The Kids empathy map allowed us to consider what is most beneficial to them and what they are most familiar with.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3199e5279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3199e5279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300"/>
              <a:t>Yash</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GB" sz="1300"/>
              <a:t>Project Vision:</a:t>
            </a:r>
            <a:endParaRPr b="1" sz="1300"/>
          </a:p>
          <a:p>
            <a:pPr indent="0" lvl="0" marL="0" rtl="0" algn="l">
              <a:spcBef>
                <a:spcPts val="0"/>
              </a:spcBef>
              <a:spcAft>
                <a:spcPts val="0"/>
              </a:spcAft>
              <a:buNone/>
            </a:pPr>
            <a:r>
              <a:rPr lang="en-GB"/>
              <a:t>Our Project Vision is a solution that lets kids practice the 911 call in a easy to learn way. To create an </a:t>
            </a:r>
            <a:r>
              <a:rPr lang="en-GB"/>
              <a:t>enjoyable</a:t>
            </a:r>
            <a:r>
              <a:rPr lang="en-GB"/>
              <a:t> and educational experience and enhance the education and make firefighter’s 911 teaching more effective.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vision is from the combined information from the empathy maps, affinity diagram, and information from Candace and the feedback she provided.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3199e5279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3199e5279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Avery</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Shown above is our Final version of our User Story Map, Our initial versions contained ideas of a web application and a user system but these were paired down over the deliverables discussions and reviews. As we got down to what is really required, our User Story map and ideas changed as well to focus on a simple phone app to take the place of the touch tone phone that was used before.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started with our requirements gathering and initial problem definition and continued on to lo-fi and then hi-fo design. </a:t>
            </a:r>
            <a:endParaRPr/>
          </a:p>
          <a:p>
            <a:pPr indent="0" lvl="0" marL="0" rtl="0" algn="l">
              <a:spcBef>
                <a:spcPts val="0"/>
              </a:spcBef>
              <a:spcAft>
                <a:spcPts val="0"/>
              </a:spcAft>
              <a:buNone/>
            </a:pPr>
            <a:r>
              <a:rPr lang="en-GB"/>
              <a:t>Our Release 1 MVP is what we have design and created and will demonstrate today. Simple phone interface with tips and reinforcement and a script to help with the 911 call. </a:t>
            </a:r>
            <a:endParaRPr/>
          </a:p>
          <a:p>
            <a:pPr indent="0" lvl="0" marL="0" rtl="0" algn="l">
              <a:spcBef>
                <a:spcPts val="0"/>
              </a:spcBef>
              <a:spcAft>
                <a:spcPts val="0"/>
              </a:spcAft>
              <a:buNone/>
            </a:pPr>
            <a:r>
              <a:rPr lang="en-GB"/>
              <a:t>We also generated ideas for future development as seen in Release 2 Post Launch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3199e5279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3199e5279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Renz</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Ideas:</a:t>
            </a:r>
            <a:endParaRPr b="1"/>
          </a:p>
          <a:p>
            <a:pPr indent="0" lvl="0" marL="0" rtl="0" algn="l">
              <a:spcBef>
                <a:spcPts val="0"/>
              </a:spcBef>
              <a:spcAft>
                <a:spcPts val="0"/>
              </a:spcAft>
              <a:buNone/>
            </a:pPr>
            <a:r>
              <a:rPr lang="en-GB"/>
              <a:t>Our Lo-Fi Prototypes contained many different ideas. </a:t>
            </a:r>
            <a:endParaRPr/>
          </a:p>
          <a:p>
            <a:pPr indent="0" lvl="0" marL="0" rtl="0" algn="l">
              <a:spcBef>
                <a:spcPts val="0"/>
              </a:spcBef>
              <a:spcAft>
                <a:spcPts val="0"/>
              </a:spcAft>
              <a:buNone/>
            </a:pPr>
            <a:r>
              <a:rPr lang="en-GB"/>
              <a:t>A lot of these main ideas presented were broad in both scope and unique ideas. Ideas we had during our lo-fi design phase were a user system, a web application, navigation to the phone app from within our main app and </a:t>
            </a:r>
            <a:r>
              <a:rPr lang="en-GB"/>
              <a:t>achievements to gamify the app</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Feedback:</a:t>
            </a:r>
            <a:endParaRPr b="1"/>
          </a:p>
          <a:p>
            <a:pPr indent="0" lvl="0" marL="0" rtl="0" algn="l">
              <a:spcBef>
                <a:spcPts val="0"/>
              </a:spcBef>
              <a:spcAft>
                <a:spcPts val="0"/>
              </a:spcAft>
              <a:buNone/>
            </a:pPr>
            <a:r>
              <a:rPr lang="en-GB"/>
              <a:t>The main feedback received was that the phone call is the main goal of the app, other features are secondary. There was also </a:t>
            </a:r>
            <a:r>
              <a:rPr lang="en-GB"/>
              <a:t>conversation</a:t>
            </a:r>
            <a:r>
              <a:rPr lang="en-GB"/>
              <a:t> about the amount of features and needing to remove some features for later releases. We removed our web application idea and focused on calling and questions involved in a 911 call.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Design Idea Relations:</a:t>
            </a:r>
            <a:endParaRPr b="1"/>
          </a:p>
          <a:p>
            <a:pPr indent="0" lvl="0" marL="0" rtl="0" algn="l">
              <a:spcBef>
                <a:spcPts val="0"/>
              </a:spcBef>
              <a:spcAft>
                <a:spcPts val="0"/>
              </a:spcAft>
              <a:buNone/>
            </a:pPr>
            <a:r>
              <a:rPr lang="en-GB"/>
              <a:t>Our prototypes used different design ideas but were all made with people centered design in mind. Key features were learnability, memorability, efficiency, utility and a positive experience. Discoverability with affordances, signifiers and mappings were included as well. The designs were simple to focus on, emulates real life and is usable and learnable which help create a memorable interaction.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3199e527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3199e527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Tons of features</a:t>
            </a:r>
            <a:endParaRPr/>
          </a:p>
          <a:p>
            <a:pPr indent="-298450" lvl="1" marL="914400" rtl="0" algn="l">
              <a:spcBef>
                <a:spcPts val="0"/>
              </a:spcBef>
              <a:spcAft>
                <a:spcPts val="0"/>
              </a:spcAft>
              <a:buSzPts val="1100"/>
              <a:buChar char="○"/>
            </a:pPr>
            <a:r>
              <a:rPr lang="en-GB"/>
              <a:t>Activities</a:t>
            </a:r>
            <a:r>
              <a:rPr lang="en-GB"/>
              <a:t> page - 911 calls, fire escape plans, etc</a:t>
            </a:r>
            <a:endParaRPr/>
          </a:p>
          <a:p>
            <a:pPr indent="-298450" lvl="1" marL="914400" rtl="0" algn="l">
              <a:spcBef>
                <a:spcPts val="0"/>
              </a:spcBef>
              <a:spcAft>
                <a:spcPts val="0"/>
              </a:spcAft>
              <a:buSzPts val="1100"/>
              <a:buChar char="○"/>
            </a:pPr>
            <a:r>
              <a:rPr lang="en-GB"/>
              <a:t>Knowledge testing (exams)</a:t>
            </a:r>
            <a:endParaRPr/>
          </a:p>
          <a:p>
            <a:pPr indent="-298450" lvl="1" marL="914400" rtl="0" algn="l">
              <a:spcBef>
                <a:spcPts val="0"/>
              </a:spcBef>
              <a:spcAft>
                <a:spcPts val="0"/>
              </a:spcAft>
              <a:buSzPts val="1100"/>
              <a:buChar char="○"/>
            </a:pPr>
            <a:r>
              <a:rPr lang="en-GB"/>
              <a:t>Login/Signup feature</a:t>
            </a:r>
            <a:endParaRPr/>
          </a:p>
          <a:p>
            <a:pPr indent="-298450" lvl="1" marL="914400" rtl="0" algn="l">
              <a:spcBef>
                <a:spcPts val="0"/>
              </a:spcBef>
              <a:spcAft>
                <a:spcPts val="0"/>
              </a:spcAft>
              <a:buSzPts val="1100"/>
              <a:buChar char="○"/>
            </a:pPr>
            <a:r>
              <a:rPr lang="en-GB"/>
              <a:t>Notification tab</a:t>
            </a:r>
            <a:endParaRPr/>
          </a:p>
          <a:p>
            <a:pPr indent="-298450" lvl="1" marL="914400" rtl="0" algn="l">
              <a:spcBef>
                <a:spcPts val="0"/>
              </a:spcBef>
              <a:spcAft>
                <a:spcPts val="0"/>
              </a:spcAft>
              <a:buSzPts val="1100"/>
              <a:buChar char="○"/>
            </a:pPr>
            <a:r>
              <a:rPr lang="en-GB"/>
              <a:t>Profile page for achievements (Engagement)</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Highly ambitious designs given the time we had for the project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ENSE 471 Project Delivery</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Rational Luck Elephants: Group A</a:t>
            </a:r>
            <a:endParaRPr/>
          </a:p>
          <a:p>
            <a:pPr indent="0" lvl="0" marL="0" rtl="0" algn="ctr">
              <a:spcBef>
                <a:spcPts val="0"/>
              </a:spcBef>
              <a:spcAft>
                <a:spcPts val="0"/>
              </a:spcAft>
              <a:buNone/>
            </a:pPr>
            <a:r>
              <a:rPr lang="en-GB"/>
              <a:t>Avery, Renz, Yash</a:t>
            </a:r>
            <a:endParaRPr/>
          </a:p>
          <a:p>
            <a:pPr indent="0" lvl="0" marL="0" rtl="0" algn="ctr">
              <a:spcBef>
                <a:spcPts val="0"/>
              </a:spcBef>
              <a:spcAft>
                <a:spcPts val="0"/>
              </a:spcAft>
              <a:buNone/>
            </a:pPr>
            <a:r>
              <a:rPr lang="en-GB"/>
              <a:t>April 10,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169850" y="616701"/>
            <a:ext cx="2852751" cy="3910102"/>
          </a:xfrm>
          <a:prstGeom prst="rect">
            <a:avLst/>
          </a:prstGeom>
          <a:noFill/>
          <a:ln>
            <a:noFill/>
          </a:ln>
        </p:spPr>
      </p:pic>
      <p:pic>
        <p:nvPicPr>
          <p:cNvPr id="134" name="Google Shape;134;p22"/>
          <p:cNvPicPr preferRelativeResize="0"/>
          <p:nvPr/>
        </p:nvPicPr>
        <p:blipFill>
          <a:blip r:embed="rId4">
            <a:alphaModFix/>
          </a:blip>
          <a:stretch>
            <a:fillRect/>
          </a:stretch>
        </p:blipFill>
        <p:spPr>
          <a:xfrm>
            <a:off x="3355563" y="616699"/>
            <a:ext cx="3031649" cy="3910101"/>
          </a:xfrm>
          <a:prstGeom prst="rect">
            <a:avLst/>
          </a:prstGeom>
          <a:noFill/>
          <a:ln>
            <a:noFill/>
          </a:ln>
        </p:spPr>
      </p:pic>
      <p:pic>
        <p:nvPicPr>
          <p:cNvPr id="135" name="Google Shape;135;p22"/>
          <p:cNvPicPr preferRelativeResize="0"/>
          <p:nvPr/>
        </p:nvPicPr>
        <p:blipFill>
          <a:blip r:embed="rId5">
            <a:alphaModFix/>
          </a:blip>
          <a:stretch>
            <a:fillRect/>
          </a:stretch>
        </p:blipFill>
        <p:spPr>
          <a:xfrm>
            <a:off x="6720174" y="1272613"/>
            <a:ext cx="2286352" cy="25982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1637000" y="1697013"/>
            <a:ext cx="5870000" cy="2664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292375" y="45067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Hi-Fi Prototype &amp; Insights</a:t>
            </a:r>
            <a:endParaRPr/>
          </a:p>
        </p:txBody>
      </p:sp>
      <p:sp>
        <p:nvSpPr>
          <p:cNvPr id="146" name="Google Shape;146;p24"/>
          <p:cNvSpPr txBox="1"/>
          <p:nvPr>
            <p:ph idx="1" type="body"/>
          </p:nvPr>
        </p:nvSpPr>
        <p:spPr>
          <a:xfrm>
            <a:off x="387900" y="1391850"/>
            <a:ext cx="8368200" cy="34863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a:latin typeface="Arial"/>
                <a:ea typeface="Arial"/>
                <a:cs typeface="Arial"/>
                <a:sym typeface="Arial"/>
              </a:rPr>
              <a:t>Idea:</a:t>
            </a:r>
            <a:endParaRPr>
              <a:latin typeface="Arial"/>
              <a:ea typeface="Arial"/>
              <a:cs typeface="Arial"/>
              <a:sym typeface="Arial"/>
            </a:endParaRPr>
          </a:p>
          <a:p>
            <a:pPr indent="-342900" lvl="0" marL="457200" rtl="0" algn="l">
              <a:lnSpc>
                <a:spcPct val="90000"/>
              </a:lnSpc>
              <a:spcBef>
                <a:spcPts val="1000"/>
              </a:spcBef>
              <a:spcAft>
                <a:spcPts val="0"/>
              </a:spcAft>
              <a:buSzPts val="1800"/>
              <a:buFont typeface="Arial"/>
              <a:buChar char="●"/>
            </a:pPr>
            <a:r>
              <a:rPr lang="en-GB">
                <a:latin typeface="Arial"/>
                <a:ea typeface="Arial"/>
                <a:cs typeface="Arial"/>
                <a:sym typeface="Arial"/>
              </a:rPr>
              <a:t>Simple/realistic Interface</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en-GB">
                <a:latin typeface="Arial"/>
                <a:ea typeface="Arial"/>
                <a:cs typeface="Arial"/>
                <a:sym typeface="Arial"/>
              </a:rPr>
              <a:t>Educational Reinforcement Focused</a:t>
            </a:r>
            <a:endParaRPr>
              <a:latin typeface="Arial"/>
              <a:ea typeface="Arial"/>
              <a:cs typeface="Arial"/>
              <a:sym typeface="Arial"/>
            </a:endParaRPr>
          </a:p>
          <a:p>
            <a:pPr indent="0" lvl="0" marL="0" rtl="0" algn="l">
              <a:lnSpc>
                <a:spcPct val="90000"/>
              </a:lnSpc>
              <a:spcBef>
                <a:spcPts val="1000"/>
              </a:spcBef>
              <a:spcAft>
                <a:spcPts val="0"/>
              </a:spcAft>
              <a:buNone/>
            </a:pPr>
            <a:r>
              <a:rPr lang="en-GB">
                <a:latin typeface="Arial"/>
                <a:ea typeface="Arial"/>
                <a:cs typeface="Arial"/>
                <a:sym typeface="Arial"/>
              </a:rPr>
              <a:t>Feedback:</a:t>
            </a:r>
            <a:endParaRPr>
              <a:latin typeface="Arial"/>
              <a:ea typeface="Arial"/>
              <a:cs typeface="Arial"/>
              <a:sym typeface="Arial"/>
            </a:endParaRPr>
          </a:p>
          <a:p>
            <a:pPr indent="-342900" lvl="0" marL="457200" rtl="0" algn="l">
              <a:lnSpc>
                <a:spcPct val="90000"/>
              </a:lnSpc>
              <a:spcBef>
                <a:spcPts val="1000"/>
              </a:spcBef>
              <a:spcAft>
                <a:spcPts val="0"/>
              </a:spcAft>
              <a:buSzPts val="1800"/>
              <a:buFont typeface="Arial"/>
              <a:buChar char="●"/>
            </a:pPr>
            <a:r>
              <a:rPr lang="en-GB">
                <a:latin typeface="Arial"/>
                <a:ea typeface="Arial"/>
                <a:cs typeface="Arial"/>
                <a:sym typeface="Arial"/>
              </a:rPr>
              <a:t>Use Sparky (International symbol)</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en-GB">
                <a:latin typeface="Arial"/>
                <a:ea typeface="Arial"/>
                <a:cs typeface="Arial"/>
                <a:sym typeface="Arial"/>
              </a:rPr>
              <a:t>Use Sounds (keypad tones)</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en-GB">
                <a:latin typeface="Arial"/>
                <a:ea typeface="Arial"/>
                <a:cs typeface="Arial"/>
                <a:sym typeface="Arial"/>
              </a:rPr>
              <a:t>Assume supervision</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en-GB">
                <a:latin typeface="Arial"/>
                <a:ea typeface="Arial"/>
                <a:cs typeface="Arial"/>
                <a:sym typeface="Arial"/>
              </a:rPr>
              <a:t>No outside notification</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en-GB">
                <a:latin typeface="Arial"/>
                <a:ea typeface="Arial"/>
                <a:cs typeface="Arial"/>
                <a:sym typeface="Arial"/>
              </a:rPr>
              <a:t>Only a Call Simulation</a:t>
            </a:r>
            <a:endParaRPr>
              <a:latin typeface="Arial"/>
              <a:ea typeface="Arial"/>
              <a:cs typeface="Arial"/>
              <a:sym typeface="Arial"/>
            </a:endParaRPr>
          </a:p>
          <a:p>
            <a:pPr indent="0" lvl="0" marL="0" rtl="0" algn="l">
              <a:spcBef>
                <a:spcPts val="0"/>
              </a:spcBef>
              <a:spcAft>
                <a:spcPts val="1600"/>
              </a:spcAft>
              <a:buNone/>
            </a:pPr>
            <a:r>
              <a:t/>
            </a:r>
            <a:endParaRPr/>
          </a:p>
        </p:txBody>
      </p:sp>
      <p:pic>
        <p:nvPicPr>
          <p:cNvPr id="147" name="Google Shape;147;p24"/>
          <p:cNvPicPr preferRelativeResize="0"/>
          <p:nvPr/>
        </p:nvPicPr>
        <p:blipFill>
          <a:blip r:embed="rId3">
            <a:alphaModFix/>
          </a:blip>
          <a:stretch>
            <a:fillRect/>
          </a:stretch>
        </p:blipFill>
        <p:spPr>
          <a:xfrm>
            <a:off x="5395550" y="707850"/>
            <a:ext cx="1002275" cy="2023701"/>
          </a:xfrm>
          <a:prstGeom prst="rect">
            <a:avLst/>
          </a:prstGeom>
          <a:noFill/>
          <a:ln>
            <a:noFill/>
          </a:ln>
        </p:spPr>
      </p:pic>
      <p:pic>
        <p:nvPicPr>
          <p:cNvPr id="148" name="Google Shape;148;p24"/>
          <p:cNvPicPr preferRelativeResize="0"/>
          <p:nvPr/>
        </p:nvPicPr>
        <p:blipFill>
          <a:blip r:embed="rId4">
            <a:alphaModFix/>
          </a:blip>
          <a:stretch>
            <a:fillRect/>
          </a:stretch>
        </p:blipFill>
        <p:spPr>
          <a:xfrm>
            <a:off x="7712900" y="707858"/>
            <a:ext cx="1002274" cy="2039492"/>
          </a:xfrm>
          <a:prstGeom prst="rect">
            <a:avLst/>
          </a:prstGeom>
          <a:noFill/>
          <a:ln>
            <a:noFill/>
          </a:ln>
        </p:spPr>
      </p:pic>
      <p:pic>
        <p:nvPicPr>
          <p:cNvPr id="149" name="Google Shape;149;p24"/>
          <p:cNvPicPr preferRelativeResize="0"/>
          <p:nvPr/>
        </p:nvPicPr>
        <p:blipFill>
          <a:blip r:embed="rId5">
            <a:alphaModFix/>
          </a:blip>
          <a:stretch>
            <a:fillRect/>
          </a:stretch>
        </p:blipFill>
        <p:spPr>
          <a:xfrm>
            <a:off x="6543675" y="2822523"/>
            <a:ext cx="1002275" cy="2055621"/>
          </a:xfrm>
          <a:prstGeom prst="rect">
            <a:avLst/>
          </a:prstGeom>
          <a:noFill/>
          <a:ln>
            <a:noFill/>
          </a:ln>
        </p:spPr>
      </p:pic>
      <p:sp>
        <p:nvSpPr>
          <p:cNvPr id="150" name="Google Shape;150;p24"/>
          <p:cNvSpPr txBox="1"/>
          <p:nvPr/>
        </p:nvSpPr>
        <p:spPr>
          <a:xfrm>
            <a:off x="5299088" y="2520325"/>
            <a:ext cx="1195200" cy="441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a:solidFill>
                  <a:schemeClr val="dk1"/>
                </a:solidFill>
              </a:rPr>
              <a:t>Main Screen</a:t>
            </a:r>
            <a:endParaRPr>
              <a:latin typeface="Roboto"/>
              <a:ea typeface="Roboto"/>
              <a:cs typeface="Roboto"/>
              <a:sym typeface="Roboto"/>
            </a:endParaRPr>
          </a:p>
        </p:txBody>
      </p:sp>
      <p:sp>
        <p:nvSpPr>
          <p:cNvPr id="151" name="Google Shape;151;p24"/>
          <p:cNvSpPr txBox="1"/>
          <p:nvPr/>
        </p:nvSpPr>
        <p:spPr>
          <a:xfrm>
            <a:off x="7595338" y="2520313"/>
            <a:ext cx="1304400" cy="441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a:solidFill>
                  <a:schemeClr val="dk1"/>
                </a:solidFill>
              </a:rPr>
              <a:t>Script </a:t>
            </a:r>
            <a:r>
              <a:rPr lang="en-GB">
                <a:solidFill>
                  <a:schemeClr val="dk1"/>
                </a:solidFill>
              </a:rPr>
              <a:t>Screen</a:t>
            </a:r>
            <a:endParaRPr>
              <a:latin typeface="Roboto"/>
              <a:ea typeface="Roboto"/>
              <a:cs typeface="Roboto"/>
              <a:sym typeface="Roboto"/>
            </a:endParaRPr>
          </a:p>
        </p:txBody>
      </p:sp>
      <p:sp>
        <p:nvSpPr>
          <p:cNvPr id="152" name="Google Shape;152;p24"/>
          <p:cNvSpPr txBox="1"/>
          <p:nvPr/>
        </p:nvSpPr>
        <p:spPr>
          <a:xfrm>
            <a:off x="6392613" y="4702500"/>
            <a:ext cx="1304400" cy="441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GB">
                <a:solidFill>
                  <a:schemeClr val="dk1"/>
                </a:solidFill>
              </a:rPr>
              <a:t>Notification</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Solution</a:t>
            </a:r>
            <a:endParaRPr/>
          </a:p>
        </p:txBody>
      </p:sp>
      <p:sp>
        <p:nvSpPr>
          <p:cNvPr id="158" name="Google Shape;158;p2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React Native</a:t>
            </a:r>
            <a:endParaRPr/>
          </a:p>
          <a:p>
            <a:pPr indent="-342900" lvl="0" marL="457200" rtl="0" algn="l">
              <a:spcBef>
                <a:spcPts val="0"/>
              </a:spcBef>
              <a:spcAft>
                <a:spcPts val="0"/>
              </a:spcAft>
              <a:buSzPts val="1800"/>
              <a:buChar char="●"/>
            </a:pPr>
            <a:r>
              <a:rPr lang="en-GB"/>
              <a:t>TypeScript</a:t>
            </a:r>
            <a:endParaRPr/>
          </a:p>
          <a:p>
            <a:pPr indent="-342900" lvl="0" marL="457200" rtl="0" algn="l">
              <a:spcBef>
                <a:spcPts val="0"/>
              </a:spcBef>
              <a:spcAft>
                <a:spcPts val="0"/>
              </a:spcAft>
              <a:buSzPts val="1800"/>
              <a:buChar char="●"/>
            </a:pPr>
            <a:r>
              <a:rPr lang="en-GB"/>
              <a:t>Built with generic and custom components </a:t>
            </a:r>
            <a:endParaRPr/>
          </a:p>
          <a:p>
            <a:pPr indent="-342900" lvl="0" marL="457200" rtl="0" algn="l">
              <a:spcBef>
                <a:spcPts val="0"/>
              </a:spcBef>
              <a:spcAft>
                <a:spcPts val="0"/>
              </a:spcAft>
              <a:buSzPts val="1800"/>
              <a:buChar char="●"/>
            </a:pPr>
            <a:r>
              <a:rPr lang="en-GB"/>
              <a:t>Can use native code  </a:t>
            </a:r>
            <a:endParaRPr/>
          </a:p>
          <a:p>
            <a:pPr indent="-342900" lvl="0" marL="457200" rtl="0" algn="l">
              <a:spcBef>
                <a:spcPts val="0"/>
              </a:spcBef>
              <a:spcAft>
                <a:spcPts val="0"/>
              </a:spcAft>
              <a:buSzPts val="1800"/>
              <a:buChar char="●"/>
            </a:pPr>
            <a:r>
              <a:rPr lang="en-GB"/>
              <a:t>Test and run on your phone or an Emulator</a:t>
            </a:r>
            <a:endParaRPr/>
          </a:p>
        </p:txBody>
      </p:sp>
      <p:pic>
        <p:nvPicPr>
          <p:cNvPr id="159" name="Google Shape;159;p25"/>
          <p:cNvPicPr preferRelativeResize="0"/>
          <p:nvPr/>
        </p:nvPicPr>
        <p:blipFill rotWithShape="1">
          <a:blip r:embed="rId3">
            <a:alphaModFix/>
          </a:blip>
          <a:srcRect b="0" l="3392" r="13036" t="1176"/>
          <a:stretch/>
        </p:blipFill>
        <p:spPr>
          <a:xfrm>
            <a:off x="6721875" y="1008325"/>
            <a:ext cx="1755400" cy="356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Solution Demo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Future Work</a:t>
            </a:r>
            <a:endParaRPr/>
          </a:p>
        </p:txBody>
      </p:sp>
      <p:sp>
        <p:nvSpPr>
          <p:cNvPr id="170" name="Google Shape;170;p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Updated Sounds</a:t>
            </a:r>
            <a:endParaRPr/>
          </a:p>
          <a:p>
            <a:pPr indent="-342900" lvl="0" marL="457200" rtl="0" algn="l">
              <a:spcBef>
                <a:spcPts val="0"/>
              </a:spcBef>
              <a:spcAft>
                <a:spcPts val="0"/>
              </a:spcAft>
              <a:buSzPts val="1800"/>
              <a:buChar char="●"/>
            </a:pPr>
            <a:r>
              <a:rPr lang="en-GB"/>
              <a:t>Save User Info</a:t>
            </a:r>
            <a:endParaRPr/>
          </a:p>
          <a:p>
            <a:pPr indent="-342900" lvl="0" marL="457200" rtl="0" algn="l">
              <a:spcBef>
                <a:spcPts val="0"/>
              </a:spcBef>
              <a:spcAft>
                <a:spcPts val="0"/>
              </a:spcAft>
              <a:buSzPts val="1800"/>
              <a:buChar char="●"/>
            </a:pPr>
            <a:r>
              <a:rPr lang="en-GB"/>
              <a:t>Add Information Tab</a:t>
            </a:r>
            <a:endParaRPr/>
          </a:p>
        </p:txBody>
      </p:sp>
      <p:pic>
        <p:nvPicPr>
          <p:cNvPr id="171" name="Google Shape;171;p27"/>
          <p:cNvPicPr preferRelativeResize="0"/>
          <p:nvPr/>
        </p:nvPicPr>
        <p:blipFill rotWithShape="1">
          <a:blip r:embed="rId3">
            <a:alphaModFix/>
          </a:blip>
          <a:srcRect b="20973" l="0" r="73693" t="66972"/>
          <a:stretch/>
        </p:blipFill>
        <p:spPr>
          <a:xfrm>
            <a:off x="5777450" y="1489825"/>
            <a:ext cx="2877600" cy="30788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GitHub “Stamp Of Approval”</a:t>
            </a:r>
            <a:endParaRPr/>
          </a:p>
        </p:txBody>
      </p:sp>
      <p:sp>
        <p:nvSpPr>
          <p:cNvPr id="177" name="Google Shape;177;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t/>
            </a:r>
            <a:endParaRPr sz="24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pic>
        <p:nvPicPr>
          <p:cNvPr id="178" name="Google Shape;178;p28"/>
          <p:cNvPicPr preferRelativeResize="0"/>
          <p:nvPr/>
        </p:nvPicPr>
        <p:blipFill>
          <a:blip r:embed="rId3">
            <a:alphaModFix/>
          </a:blip>
          <a:stretch>
            <a:fillRect/>
          </a:stretch>
        </p:blipFill>
        <p:spPr>
          <a:xfrm>
            <a:off x="1869049" y="1045850"/>
            <a:ext cx="5405901" cy="3966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Group Reflection</a:t>
            </a:r>
            <a:endParaRPr/>
          </a:p>
        </p:txBody>
      </p:sp>
      <p:sp>
        <p:nvSpPr>
          <p:cNvPr id="184" name="Google Shape;184;p29"/>
          <p:cNvSpPr txBox="1"/>
          <p:nvPr>
            <p:ph idx="1" type="body"/>
          </p:nvPr>
        </p:nvSpPr>
        <p:spPr>
          <a:xfrm>
            <a:off x="466275" y="1144124"/>
            <a:ext cx="8368200" cy="30789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a:latin typeface="Calibri"/>
                <a:ea typeface="Calibri"/>
                <a:cs typeface="Calibri"/>
                <a:sym typeface="Calibri"/>
              </a:rPr>
              <a:t>•</a:t>
            </a:r>
            <a:r>
              <a:rPr b="1" lang="en-GB">
                <a:latin typeface="Calibri"/>
                <a:ea typeface="Calibri"/>
                <a:cs typeface="Calibri"/>
                <a:sym typeface="Calibri"/>
              </a:rPr>
              <a:t>How did you feel about this </a:t>
            </a:r>
            <a:r>
              <a:rPr b="1" lang="en-GB" u="sng">
                <a:latin typeface="Calibri"/>
                <a:ea typeface="Calibri"/>
                <a:cs typeface="Calibri"/>
                <a:sym typeface="Calibri"/>
              </a:rPr>
              <a:t>project</a:t>
            </a:r>
            <a:r>
              <a:rPr b="1" lang="en-GB">
                <a:latin typeface="Calibri"/>
                <a:ea typeface="Calibri"/>
                <a:cs typeface="Calibri"/>
                <a:sym typeface="Calibri"/>
              </a:rPr>
              <a:t>? What did you like about it? What did you dislike?</a:t>
            </a:r>
            <a:endParaRPr b="1">
              <a:latin typeface="Calibri"/>
              <a:ea typeface="Calibri"/>
              <a:cs typeface="Calibri"/>
              <a:sym typeface="Calibri"/>
            </a:endParaRPr>
          </a:p>
          <a:p>
            <a:pPr indent="0" lvl="0" marL="0" rtl="0" algn="l">
              <a:lnSpc>
                <a:spcPct val="90000"/>
              </a:lnSpc>
              <a:spcBef>
                <a:spcPts val="500"/>
              </a:spcBef>
              <a:spcAft>
                <a:spcPts val="0"/>
              </a:spcAft>
              <a:buNone/>
            </a:pPr>
            <a:r>
              <a:rPr lang="en-GB">
                <a:latin typeface="Calibri"/>
                <a:ea typeface="Calibri"/>
                <a:cs typeface="Calibri"/>
                <a:sym typeface="Calibri"/>
              </a:rPr>
              <a:t>	The project was a relevant experience. We liked how it wasn’t just a class that focused on the books and had some real-life experiences</a:t>
            </a:r>
            <a:endParaRPr>
              <a:latin typeface="Calibri"/>
              <a:ea typeface="Calibri"/>
              <a:cs typeface="Calibri"/>
              <a:sym typeface="Calibri"/>
            </a:endParaRPr>
          </a:p>
          <a:p>
            <a:pPr indent="0" lvl="0" marL="0" rtl="0" algn="l">
              <a:lnSpc>
                <a:spcPct val="90000"/>
              </a:lnSpc>
              <a:spcBef>
                <a:spcPts val="1000"/>
              </a:spcBef>
              <a:spcAft>
                <a:spcPts val="0"/>
              </a:spcAft>
              <a:buNone/>
            </a:pPr>
            <a:r>
              <a:rPr b="1" lang="en-GB">
                <a:latin typeface="Calibri"/>
                <a:ea typeface="Calibri"/>
                <a:cs typeface="Calibri"/>
                <a:sym typeface="Calibri"/>
              </a:rPr>
              <a:t>•What did we learn about ourselves as we collaborated and worked through this </a:t>
            </a:r>
            <a:r>
              <a:rPr b="1" lang="en-GB" u="sng">
                <a:latin typeface="Calibri"/>
                <a:ea typeface="Calibri"/>
                <a:cs typeface="Calibri"/>
                <a:sym typeface="Calibri"/>
              </a:rPr>
              <a:t>project</a:t>
            </a:r>
            <a:r>
              <a:rPr b="1" lang="en-GB">
                <a:latin typeface="Calibri"/>
                <a:ea typeface="Calibri"/>
                <a:cs typeface="Calibri"/>
                <a:sym typeface="Calibri"/>
              </a:rPr>
              <a:t>?</a:t>
            </a:r>
            <a:endParaRPr b="1">
              <a:latin typeface="Calibri"/>
              <a:ea typeface="Calibri"/>
              <a:cs typeface="Calibri"/>
              <a:sym typeface="Calibri"/>
            </a:endParaRPr>
          </a:p>
          <a:p>
            <a:pPr indent="457200" lvl="0" marL="0" rtl="0" algn="l">
              <a:lnSpc>
                <a:spcPct val="90000"/>
              </a:lnSpc>
              <a:spcBef>
                <a:spcPts val="500"/>
              </a:spcBef>
              <a:spcAft>
                <a:spcPts val="0"/>
              </a:spcAft>
              <a:buNone/>
            </a:pPr>
            <a:r>
              <a:rPr lang="en-GB">
                <a:latin typeface="Calibri"/>
                <a:ea typeface="Calibri"/>
                <a:cs typeface="Calibri"/>
                <a:sym typeface="Calibri"/>
              </a:rPr>
              <a:t>The most important thing reinforced in this project was the importance of communication. It wouldn’t have been possible if we didn’t communicate.</a:t>
            </a:r>
            <a:endParaRPr>
              <a:latin typeface="Calibri"/>
              <a:ea typeface="Calibri"/>
              <a:cs typeface="Calibri"/>
              <a:sym typeface="Calibri"/>
            </a:endParaRPr>
          </a:p>
          <a:p>
            <a:pPr indent="0" lvl="0" marL="0" rtl="0" algn="l">
              <a:lnSpc>
                <a:spcPct val="90000"/>
              </a:lnSpc>
              <a:spcBef>
                <a:spcPts val="1000"/>
              </a:spcBef>
              <a:spcAft>
                <a:spcPts val="0"/>
              </a:spcAft>
              <a:buNone/>
            </a:pPr>
            <a:r>
              <a:rPr b="1" lang="en-GB">
                <a:latin typeface="Calibri"/>
                <a:ea typeface="Calibri"/>
                <a:cs typeface="Calibri"/>
                <a:sym typeface="Calibri"/>
              </a:rPr>
              <a:t>•How will you use what you have learned on this </a:t>
            </a:r>
            <a:r>
              <a:rPr b="1" lang="en-GB" u="sng">
                <a:latin typeface="Calibri"/>
                <a:ea typeface="Calibri"/>
                <a:cs typeface="Calibri"/>
                <a:sym typeface="Calibri"/>
              </a:rPr>
              <a:t>project</a:t>
            </a:r>
            <a:r>
              <a:rPr b="1" lang="en-GB">
                <a:latin typeface="Calibri"/>
                <a:ea typeface="Calibri"/>
                <a:cs typeface="Calibri"/>
                <a:sym typeface="Calibri"/>
              </a:rPr>
              <a:t> going forward?</a:t>
            </a:r>
            <a:endParaRPr b="1">
              <a:latin typeface="Calibri"/>
              <a:ea typeface="Calibri"/>
              <a:cs typeface="Calibri"/>
              <a:sym typeface="Calibri"/>
            </a:endParaRPr>
          </a:p>
          <a:p>
            <a:pPr indent="0" lvl="0" marL="0" rtl="0" algn="l">
              <a:lnSpc>
                <a:spcPct val="90000"/>
              </a:lnSpc>
              <a:spcBef>
                <a:spcPts val="500"/>
              </a:spcBef>
              <a:spcAft>
                <a:spcPts val="0"/>
              </a:spcAft>
              <a:buNone/>
            </a:pPr>
            <a:r>
              <a:rPr lang="en-GB">
                <a:latin typeface="Calibri"/>
                <a:ea typeface="Calibri"/>
                <a:cs typeface="Calibri"/>
                <a:sym typeface="Calibri"/>
              </a:rPr>
              <a:t>	We noticed already jobs looking for experience in Balsamiq and React </a:t>
            </a:r>
            <a:r>
              <a:rPr lang="en-GB">
                <a:latin typeface="Calibri"/>
                <a:ea typeface="Calibri"/>
                <a:cs typeface="Calibri"/>
                <a:sym typeface="Calibri"/>
              </a:rPr>
              <a:t>Native</a:t>
            </a:r>
            <a:r>
              <a:rPr lang="en-GB">
                <a:latin typeface="Calibri"/>
                <a:ea typeface="Calibri"/>
                <a:cs typeface="Calibri"/>
                <a:sym typeface="Calibri"/>
              </a:rPr>
              <a:t> and JavaScript. As well, the setup of our user story maps will also be valuable as we join development teams in the future.</a:t>
            </a:r>
            <a:endParaRPr>
              <a:latin typeface="Calibri"/>
              <a:ea typeface="Calibri"/>
              <a:cs typeface="Calibri"/>
              <a:sym typeface="Calibri"/>
            </a:endParaRPr>
          </a:p>
          <a:p>
            <a:pPr indent="0" lvl="0" marL="0" rtl="0" algn="l">
              <a:spcBef>
                <a:spcPts val="0"/>
              </a:spcBef>
              <a:spcAft>
                <a:spcPts val="1600"/>
              </a:spcAft>
              <a:buNone/>
            </a:pPr>
            <a:r>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87900" y="42117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Team Introduction</a:t>
            </a:r>
            <a:endParaRPr/>
          </a:p>
        </p:txBody>
      </p:sp>
      <p:sp>
        <p:nvSpPr>
          <p:cNvPr id="70" name="Google Shape;70;p14"/>
          <p:cNvSpPr txBox="1"/>
          <p:nvPr>
            <p:ph idx="1" type="body"/>
          </p:nvPr>
        </p:nvSpPr>
        <p:spPr>
          <a:xfrm>
            <a:off x="387900" y="1489824"/>
            <a:ext cx="8368200" cy="9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Rational Luck Elephants</a:t>
            </a:r>
            <a:endParaRPr/>
          </a:p>
        </p:txBody>
      </p:sp>
      <p:pic>
        <p:nvPicPr>
          <p:cNvPr id="71" name="Google Shape;71;p14"/>
          <p:cNvPicPr preferRelativeResize="0"/>
          <p:nvPr/>
        </p:nvPicPr>
        <p:blipFill rotWithShape="1">
          <a:blip r:embed="rId3">
            <a:alphaModFix/>
          </a:blip>
          <a:srcRect b="28161" l="21923" r="46290" t="20885"/>
          <a:stretch/>
        </p:blipFill>
        <p:spPr>
          <a:xfrm>
            <a:off x="970500" y="2129650"/>
            <a:ext cx="1967752" cy="1533325"/>
          </a:xfrm>
          <a:prstGeom prst="rect">
            <a:avLst/>
          </a:prstGeom>
          <a:noFill/>
          <a:ln>
            <a:noFill/>
          </a:ln>
        </p:spPr>
      </p:pic>
      <p:sp>
        <p:nvSpPr>
          <p:cNvPr id="72" name="Google Shape;72;p14"/>
          <p:cNvSpPr txBox="1"/>
          <p:nvPr/>
        </p:nvSpPr>
        <p:spPr>
          <a:xfrm>
            <a:off x="970500" y="3829625"/>
            <a:ext cx="19677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Roboto"/>
                <a:ea typeface="Roboto"/>
                <a:cs typeface="Roboto"/>
                <a:sym typeface="Roboto"/>
              </a:rPr>
              <a:t>Avery Cameron</a:t>
            </a:r>
            <a:endParaRPr>
              <a:solidFill>
                <a:schemeClr val="dk1"/>
              </a:solidFill>
              <a:latin typeface="Roboto"/>
              <a:ea typeface="Roboto"/>
              <a:cs typeface="Roboto"/>
              <a:sym typeface="Roboto"/>
            </a:endParaRPr>
          </a:p>
        </p:txBody>
      </p:sp>
      <p:sp>
        <p:nvSpPr>
          <p:cNvPr id="73" name="Google Shape;73;p14"/>
          <p:cNvSpPr txBox="1"/>
          <p:nvPr/>
        </p:nvSpPr>
        <p:spPr>
          <a:xfrm>
            <a:off x="3734425" y="3829625"/>
            <a:ext cx="19677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Roboto"/>
                <a:ea typeface="Roboto"/>
                <a:cs typeface="Roboto"/>
                <a:sym typeface="Roboto"/>
              </a:rPr>
              <a:t>Renz Rivero</a:t>
            </a:r>
            <a:endParaRPr>
              <a:solidFill>
                <a:schemeClr val="dk1"/>
              </a:solidFill>
              <a:latin typeface="Roboto"/>
              <a:ea typeface="Roboto"/>
              <a:cs typeface="Roboto"/>
              <a:sym typeface="Roboto"/>
            </a:endParaRPr>
          </a:p>
        </p:txBody>
      </p:sp>
      <p:sp>
        <p:nvSpPr>
          <p:cNvPr id="74" name="Google Shape;74;p14"/>
          <p:cNvSpPr txBox="1"/>
          <p:nvPr/>
        </p:nvSpPr>
        <p:spPr>
          <a:xfrm>
            <a:off x="6498350" y="3829625"/>
            <a:ext cx="19677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Roboto"/>
                <a:ea typeface="Roboto"/>
                <a:cs typeface="Roboto"/>
                <a:sym typeface="Roboto"/>
              </a:rPr>
              <a:t>Yash Patel</a:t>
            </a:r>
            <a:endParaRPr>
              <a:solidFill>
                <a:schemeClr val="dk1"/>
              </a:solidFill>
              <a:latin typeface="Roboto"/>
              <a:ea typeface="Roboto"/>
              <a:cs typeface="Roboto"/>
              <a:sym typeface="Roboto"/>
            </a:endParaRPr>
          </a:p>
        </p:txBody>
      </p:sp>
      <p:pic>
        <p:nvPicPr>
          <p:cNvPr id="75" name="Google Shape;75;p14"/>
          <p:cNvPicPr preferRelativeResize="0"/>
          <p:nvPr/>
        </p:nvPicPr>
        <p:blipFill>
          <a:blip r:embed="rId4">
            <a:alphaModFix/>
          </a:blip>
          <a:stretch>
            <a:fillRect/>
          </a:stretch>
        </p:blipFill>
        <p:spPr>
          <a:xfrm>
            <a:off x="3734400" y="2129650"/>
            <a:ext cx="1967750" cy="1533325"/>
          </a:xfrm>
          <a:prstGeom prst="rect">
            <a:avLst/>
          </a:prstGeom>
          <a:noFill/>
          <a:ln>
            <a:noFill/>
          </a:ln>
        </p:spPr>
      </p:pic>
      <p:pic>
        <p:nvPicPr>
          <p:cNvPr id="76" name="Google Shape;76;p14"/>
          <p:cNvPicPr preferRelativeResize="0"/>
          <p:nvPr/>
        </p:nvPicPr>
        <p:blipFill>
          <a:blip r:embed="rId4">
            <a:alphaModFix/>
          </a:blip>
          <a:stretch>
            <a:fillRect/>
          </a:stretch>
        </p:blipFill>
        <p:spPr>
          <a:xfrm>
            <a:off x="6498325" y="2129650"/>
            <a:ext cx="1967750" cy="1533325"/>
          </a:xfrm>
          <a:prstGeom prst="rect">
            <a:avLst/>
          </a:prstGeom>
          <a:noFill/>
          <a:ln>
            <a:noFill/>
          </a:ln>
        </p:spPr>
      </p:pic>
      <p:pic>
        <p:nvPicPr>
          <p:cNvPr id="77" name="Google Shape;77;p14"/>
          <p:cNvPicPr preferRelativeResize="0"/>
          <p:nvPr/>
        </p:nvPicPr>
        <p:blipFill>
          <a:blip r:embed="rId5">
            <a:alphaModFix/>
          </a:blip>
          <a:stretch>
            <a:fillRect/>
          </a:stretch>
        </p:blipFill>
        <p:spPr>
          <a:xfrm>
            <a:off x="4300487" y="2129650"/>
            <a:ext cx="835606" cy="15333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387900" y="3056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Problem &amp; Requirements</a:t>
            </a:r>
            <a:endParaRPr/>
          </a:p>
        </p:txBody>
      </p:sp>
      <p:sp>
        <p:nvSpPr>
          <p:cNvPr id="83" name="Google Shape;83;p15"/>
          <p:cNvSpPr txBox="1"/>
          <p:nvPr>
            <p:ph idx="1" type="body"/>
          </p:nvPr>
        </p:nvSpPr>
        <p:spPr>
          <a:xfrm>
            <a:off x="387900" y="12203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Definition:</a:t>
            </a:r>
            <a:endParaRPr/>
          </a:p>
          <a:p>
            <a:pPr indent="-342900" lvl="0" marL="457200" rtl="0" algn="l">
              <a:spcBef>
                <a:spcPts val="1600"/>
              </a:spcBef>
              <a:spcAft>
                <a:spcPts val="0"/>
              </a:spcAft>
              <a:buSzPts val="1800"/>
              <a:buChar char="●"/>
            </a:pPr>
            <a:r>
              <a:rPr lang="en-GB"/>
              <a:t>Kids no longer know how to use touch tone phones</a:t>
            </a:r>
            <a:endParaRPr/>
          </a:p>
          <a:p>
            <a:pPr indent="-342900" lvl="0" marL="457200" rtl="0" algn="l">
              <a:spcBef>
                <a:spcPts val="0"/>
              </a:spcBef>
              <a:spcAft>
                <a:spcPts val="0"/>
              </a:spcAft>
              <a:buSzPts val="1800"/>
              <a:buChar char="●"/>
            </a:pPr>
            <a:r>
              <a:rPr lang="en-GB"/>
              <a:t>A new solution is needed to allow for effective impactful fire safety education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Problem Rationale</a:t>
            </a:r>
            <a:endParaRPr/>
          </a:p>
        </p:txBody>
      </p:sp>
      <p:sp>
        <p:nvSpPr>
          <p:cNvPr id="89" name="Google Shape;89;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Affinity Diagram:</a:t>
            </a:r>
            <a:endParaRPr/>
          </a:p>
        </p:txBody>
      </p:sp>
      <p:pic>
        <p:nvPicPr>
          <p:cNvPr id="90" name="Google Shape;90;p16"/>
          <p:cNvPicPr preferRelativeResize="0"/>
          <p:nvPr/>
        </p:nvPicPr>
        <p:blipFill>
          <a:blip r:embed="rId3">
            <a:alphaModFix/>
          </a:blip>
          <a:stretch>
            <a:fillRect/>
          </a:stretch>
        </p:blipFill>
        <p:spPr>
          <a:xfrm>
            <a:off x="2259368" y="1203314"/>
            <a:ext cx="6496735" cy="36519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Problem Rationale</a:t>
            </a:r>
            <a:endParaRPr/>
          </a:p>
        </p:txBody>
      </p:sp>
      <p:sp>
        <p:nvSpPr>
          <p:cNvPr id="96" name="Google Shape;96;p1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Empathy Maps:</a:t>
            </a:r>
            <a:endParaRPr/>
          </a:p>
        </p:txBody>
      </p:sp>
      <p:pic>
        <p:nvPicPr>
          <p:cNvPr id="97" name="Google Shape;97;p17"/>
          <p:cNvPicPr preferRelativeResize="0"/>
          <p:nvPr/>
        </p:nvPicPr>
        <p:blipFill>
          <a:blip r:embed="rId3">
            <a:alphaModFix/>
          </a:blip>
          <a:stretch>
            <a:fillRect/>
          </a:stretch>
        </p:blipFill>
        <p:spPr>
          <a:xfrm>
            <a:off x="682876" y="2086300"/>
            <a:ext cx="3598600" cy="2725350"/>
          </a:xfrm>
          <a:prstGeom prst="rect">
            <a:avLst/>
          </a:prstGeom>
          <a:noFill/>
          <a:ln>
            <a:noFill/>
          </a:ln>
        </p:spPr>
      </p:pic>
      <p:pic>
        <p:nvPicPr>
          <p:cNvPr id="98" name="Google Shape;98;p17"/>
          <p:cNvPicPr preferRelativeResize="0"/>
          <p:nvPr/>
        </p:nvPicPr>
        <p:blipFill>
          <a:blip r:embed="rId4">
            <a:alphaModFix/>
          </a:blip>
          <a:stretch>
            <a:fillRect/>
          </a:stretch>
        </p:blipFill>
        <p:spPr>
          <a:xfrm>
            <a:off x="4733500" y="2088537"/>
            <a:ext cx="3598599" cy="27208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Framing</a:t>
            </a:r>
            <a:endParaRPr/>
          </a:p>
        </p:txBody>
      </p:sp>
      <p:sp>
        <p:nvSpPr>
          <p:cNvPr id="104" name="Google Shape;104;p1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Vision:</a:t>
            </a:r>
            <a:endParaRPr/>
          </a:p>
          <a:p>
            <a:pPr indent="-342900" lvl="0" marL="457200" rtl="0" algn="l">
              <a:spcBef>
                <a:spcPts val="1600"/>
              </a:spcBef>
              <a:spcAft>
                <a:spcPts val="0"/>
              </a:spcAft>
              <a:buSzPts val="1800"/>
              <a:buChar char="●"/>
            </a:pPr>
            <a:r>
              <a:rPr lang="en-GB"/>
              <a:t>Create a solution to allow kids to practice calling 911 to add to the education experience in a way that is familiar to them.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Framing</a:t>
            </a:r>
            <a:endParaRPr/>
          </a:p>
        </p:txBody>
      </p:sp>
      <p:sp>
        <p:nvSpPr>
          <p:cNvPr id="110" name="Google Shape;110;p1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User Story Maps</a:t>
            </a:r>
            <a:endParaRPr/>
          </a:p>
        </p:txBody>
      </p:sp>
      <p:pic>
        <p:nvPicPr>
          <p:cNvPr id="111" name="Google Shape;111;p19"/>
          <p:cNvPicPr preferRelativeResize="0"/>
          <p:nvPr/>
        </p:nvPicPr>
        <p:blipFill rotWithShape="1">
          <a:blip r:embed="rId3">
            <a:alphaModFix/>
          </a:blip>
          <a:srcRect b="68932" l="0" r="73693" t="0"/>
          <a:stretch/>
        </p:blipFill>
        <p:spPr>
          <a:xfrm>
            <a:off x="2719475" y="132500"/>
            <a:ext cx="1769052" cy="4878502"/>
          </a:xfrm>
          <a:prstGeom prst="rect">
            <a:avLst/>
          </a:prstGeom>
          <a:noFill/>
          <a:ln>
            <a:noFill/>
          </a:ln>
        </p:spPr>
      </p:pic>
      <p:pic>
        <p:nvPicPr>
          <p:cNvPr id="112" name="Google Shape;112;p19"/>
          <p:cNvPicPr preferRelativeResize="0"/>
          <p:nvPr/>
        </p:nvPicPr>
        <p:blipFill rotWithShape="1">
          <a:blip r:embed="rId3">
            <a:alphaModFix/>
          </a:blip>
          <a:srcRect b="44959" l="0" r="73693" t="30932"/>
          <a:stretch/>
        </p:blipFill>
        <p:spPr>
          <a:xfrm>
            <a:off x="4932150" y="678925"/>
            <a:ext cx="1769052" cy="3785630"/>
          </a:xfrm>
          <a:prstGeom prst="rect">
            <a:avLst/>
          </a:prstGeom>
          <a:noFill/>
          <a:ln>
            <a:noFill/>
          </a:ln>
        </p:spPr>
      </p:pic>
      <p:pic>
        <p:nvPicPr>
          <p:cNvPr id="113" name="Google Shape;113;p19"/>
          <p:cNvPicPr preferRelativeResize="0"/>
          <p:nvPr/>
        </p:nvPicPr>
        <p:blipFill rotWithShape="1">
          <a:blip r:embed="rId3">
            <a:alphaModFix/>
          </a:blip>
          <a:srcRect b="20973" l="0" r="73693" t="54918"/>
          <a:stretch/>
        </p:blipFill>
        <p:spPr>
          <a:xfrm>
            <a:off x="7097700" y="678923"/>
            <a:ext cx="1769052" cy="3785630"/>
          </a:xfrm>
          <a:prstGeom prst="rect">
            <a:avLst/>
          </a:prstGeom>
          <a:noFill/>
          <a:ln>
            <a:noFill/>
          </a:ln>
        </p:spPr>
      </p:pic>
      <p:cxnSp>
        <p:nvCxnSpPr>
          <p:cNvPr id="114" name="Google Shape;114;p19"/>
          <p:cNvCxnSpPr/>
          <p:nvPr/>
        </p:nvCxnSpPr>
        <p:spPr>
          <a:xfrm flipH="1" rot="10800000">
            <a:off x="4488525" y="2566040"/>
            <a:ext cx="447900" cy="11400"/>
          </a:xfrm>
          <a:prstGeom prst="straightConnector1">
            <a:avLst/>
          </a:prstGeom>
          <a:noFill/>
          <a:ln cap="flat" cmpd="sng" w="38100">
            <a:solidFill>
              <a:srgbClr val="FF0000"/>
            </a:solidFill>
            <a:prstDash val="solid"/>
            <a:round/>
            <a:headEnd len="med" w="med" type="none"/>
            <a:tailEnd len="med" w="med" type="triangle"/>
          </a:ln>
        </p:spPr>
      </p:cxnSp>
      <p:cxnSp>
        <p:nvCxnSpPr>
          <p:cNvPr id="115" name="Google Shape;115;p19"/>
          <p:cNvCxnSpPr/>
          <p:nvPr/>
        </p:nvCxnSpPr>
        <p:spPr>
          <a:xfrm>
            <a:off x="6701202" y="2571728"/>
            <a:ext cx="3966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Lo-Fi Prototypes &amp; Insights</a:t>
            </a:r>
            <a:endParaRPr/>
          </a:p>
        </p:txBody>
      </p:sp>
      <p:sp>
        <p:nvSpPr>
          <p:cNvPr id="121" name="Google Shape;121;p20"/>
          <p:cNvSpPr txBox="1"/>
          <p:nvPr>
            <p:ph idx="1" type="body"/>
          </p:nvPr>
        </p:nvSpPr>
        <p:spPr>
          <a:xfrm>
            <a:off x="387900" y="1489825"/>
            <a:ext cx="8368200" cy="33033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a:latin typeface="Arial"/>
                <a:ea typeface="Arial"/>
                <a:cs typeface="Arial"/>
                <a:sym typeface="Arial"/>
              </a:rPr>
              <a:t>Ideas:</a:t>
            </a:r>
            <a:endParaRPr>
              <a:latin typeface="Arial"/>
              <a:ea typeface="Arial"/>
              <a:cs typeface="Arial"/>
              <a:sym typeface="Arial"/>
            </a:endParaRPr>
          </a:p>
          <a:p>
            <a:pPr indent="-342900" lvl="0" marL="457200" rtl="0" algn="l">
              <a:lnSpc>
                <a:spcPct val="90000"/>
              </a:lnSpc>
              <a:spcBef>
                <a:spcPts val="1000"/>
              </a:spcBef>
              <a:spcAft>
                <a:spcPts val="0"/>
              </a:spcAft>
              <a:buSzPts val="1800"/>
              <a:buFont typeface="Arial"/>
              <a:buChar char="●"/>
            </a:pPr>
            <a:r>
              <a:rPr lang="en-GB">
                <a:latin typeface="Arial"/>
                <a:ea typeface="Arial"/>
                <a:cs typeface="Arial"/>
                <a:sym typeface="Arial"/>
              </a:rPr>
              <a:t>Broad</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en-GB">
                <a:latin typeface="Arial"/>
                <a:ea typeface="Arial"/>
                <a:cs typeface="Arial"/>
                <a:sym typeface="Arial"/>
              </a:rPr>
              <a:t>Activity Focused </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en-GB">
                <a:latin typeface="Arial"/>
                <a:ea typeface="Arial"/>
                <a:cs typeface="Arial"/>
                <a:sym typeface="Arial"/>
              </a:rPr>
              <a:t>User System</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en-GB">
                <a:latin typeface="Arial"/>
                <a:ea typeface="Arial"/>
                <a:cs typeface="Arial"/>
                <a:sym typeface="Arial"/>
              </a:rPr>
              <a:t>Game like </a:t>
            </a:r>
            <a:endParaRPr>
              <a:latin typeface="Arial"/>
              <a:ea typeface="Arial"/>
              <a:cs typeface="Arial"/>
              <a:sym typeface="Arial"/>
            </a:endParaRPr>
          </a:p>
          <a:p>
            <a:pPr indent="0" lvl="0" marL="0" rtl="0" algn="l">
              <a:lnSpc>
                <a:spcPct val="90000"/>
              </a:lnSpc>
              <a:spcBef>
                <a:spcPts val="1000"/>
              </a:spcBef>
              <a:spcAft>
                <a:spcPts val="0"/>
              </a:spcAft>
              <a:buNone/>
            </a:pPr>
            <a:r>
              <a:rPr lang="en-GB">
                <a:latin typeface="Arial"/>
                <a:ea typeface="Arial"/>
                <a:cs typeface="Arial"/>
                <a:sym typeface="Arial"/>
              </a:rPr>
              <a:t>Feedback:</a:t>
            </a:r>
            <a:endParaRPr>
              <a:latin typeface="Arial"/>
              <a:ea typeface="Arial"/>
              <a:cs typeface="Arial"/>
              <a:sym typeface="Arial"/>
            </a:endParaRPr>
          </a:p>
          <a:p>
            <a:pPr indent="-342900" lvl="0" marL="457200" rtl="0" algn="l">
              <a:lnSpc>
                <a:spcPct val="90000"/>
              </a:lnSpc>
              <a:spcBef>
                <a:spcPts val="1000"/>
              </a:spcBef>
              <a:spcAft>
                <a:spcPts val="0"/>
              </a:spcAft>
              <a:buSzPts val="1800"/>
              <a:buFont typeface="Arial"/>
              <a:buChar char="●"/>
            </a:pPr>
            <a:r>
              <a:rPr lang="en-GB">
                <a:latin typeface="Arial"/>
                <a:ea typeface="Arial"/>
                <a:cs typeface="Arial"/>
                <a:sym typeface="Arial"/>
              </a:rPr>
              <a:t>Phone Call is the main goal</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en-GB">
                <a:latin typeface="Arial"/>
                <a:ea typeface="Arial"/>
                <a:cs typeface="Arial"/>
                <a:sym typeface="Arial"/>
              </a:rPr>
              <a:t>Positive Reinforcement is important </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en-GB">
                <a:latin typeface="Arial"/>
                <a:ea typeface="Arial"/>
                <a:cs typeface="Arial"/>
                <a:sym typeface="Arial"/>
              </a:rPr>
              <a:t>Too many features, </a:t>
            </a:r>
            <a:r>
              <a:rPr lang="en-GB">
                <a:latin typeface="Arial"/>
                <a:ea typeface="Arial"/>
                <a:cs typeface="Arial"/>
                <a:sym typeface="Arial"/>
              </a:rPr>
              <a:t>consider</a:t>
            </a:r>
            <a:r>
              <a:rPr lang="en-GB">
                <a:latin typeface="Arial"/>
                <a:ea typeface="Arial"/>
                <a:cs typeface="Arial"/>
                <a:sym typeface="Arial"/>
              </a:rPr>
              <a:t> timeline</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en-GB">
                <a:latin typeface="Arial"/>
                <a:ea typeface="Arial"/>
                <a:cs typeface="Arial"/>
                <a:sym typeface="Arial"/>
              </a:rPr>
              <a:t>Need Calling, Address and Questions</a:t>
            </a:r>
            <a:endParaRPr sz="2800">
              <a:solidFill>
                <a:srgbClr val="000000"/>
              </a:solidFill>
              <a:latin typeface="Calibri"/>
              <a:ea typeface="Calibri"/>
              <a:cs typeface="Calibri"/>
              <a:sym typeface="Calibri"/>
            </a:endParaRPr>
          </a:p>
          <a:p>
            <a:pPr indent="0" lvl="0" marL="0" rtl="0" algn="l">
              <a:lnSpc>
                <a:spcPct val="90000"/>
              </a:lnSpc>
              <a:spcBef>
                <a:spcPts val="500"/>
              </a:spcBef>
              <a:spcAft>
                <a:spcPts val="0"/>
              </a:spcAft>
              <a:buNone/>
            </a:pPr>
            <a:r>
              <a:t/>
            </a:r>
            <a:endParaRPr sz="24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pic>
        <p:nvPicPr>
          <p:cNvPr id="122" name="Google Shape;122;p20"/>
          <p:cNvPicPr preferRelativeResize="0"/>
          <p:nvPr/>
        </p:nvPicPr>
        <p:blipFill rotWithShape="1">
          <a:blip r:embed="rId3">
            <a:alphaModFix/>
          </a:blip>
          <a:srcRect b="0" l="0" r="0" t="58571"/>
          <a:stretch/>
        </p:blipFill>
        <p:spPr>
          <a:xfrm>
            <a:off x="5183275" y="2807745"/>
            <a:ext cx="3665001" cy="19794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3">
            <a:alphaModFix/>
          </a:blip>
          <a:stretch>
            <a:fillRect/>
          </a:stretch>
        </p:blipFill>
        <p:spPr>
          <a:xfrm>
            <a:off x="483675" y="152400"/>
            <a:ext cx="3629027" cy="4838702"/>
          </a:xfrm>
          <a:prstGeom prst="rect">
            <a:avLst/>
          </a:prstGeom>
          <a:noFill/>
          <a:ln>
            <a:noFill/>
          </a:ln>
        </p:spPr>
      </p:pic>
      <p:pic>
        <p:nvPicPr>
          <p:cNvPr id="128" name="Google Shape;128;p21"/>
          <p:cNvPicPr preferRelativeResize="0"/>
          <p:nvPr/>
        </p:nvPicPr>
        <p:blipFill>
          <a:blip r:embed="rId4">
            <a:alphaModFix/>
          </a:blip>
          <a:stretch>
            <a:fillRect/>
          </a:stretch>
        </p:blipFill>
        <p:spPr>
          <a:xfrm>
            <a:off x="4857902" y="152400"/>
            <a:ext cx="3629027" cy="4838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